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5"/>
  </p:notesMasterIdLst>
  <p:sldIdLst>
    <p:sldId id="256" r:id="rId2"/>
    <p:sldId id="316" r:id="rId3"/>
    <p:sldId id="296" r:id="rId4"/>
    <p:sldId id="319" r:id="rId5"/>
    <p:sldId id="271" r:id="rId6"/>
    <p:sldId id="262" r:id="rId7"/>
    <p:sldId id="299" r:id="rId8"/>
    <p:sldId id="297" r:id="rId9"/>
    <p:sldId id="258" r:id="rId10"/>
    <p:sldId id="302" r:id="rId11"/>
    <p:sldId id="315" r:id="rId12"/>
    <p:sldId id="303" r:id="rId13"/>
    <p:sldId id="298" r:id="rId14"/>
    <p:sldId id="314" r:id="rId15"/>
    <p:sldId id="318" r:id="rId16"/>
    <p:sldId id="305" r:id="rId17"/>
    <p:sldId id="323" r:id="rId18"/>
    <p:sldId id="308" r:id="rId19"/>
    <p:sldId id="313" r:id="rId20"/>
    <p:sldId id="317" r:id="rId21"/>
    <p:sldId id="320" r:id="rId22"/>
    <p:sldId id="311" r:id="rId23"/>
    <p:sldId id="274" r:id="rId24"/>
  </p:sldIdLst>
  <p:sldSz cx="9144000" cy="5143500" type="screen16x9"/>
  <p:notesSz cx="6858000" cy="9144000"/>
  <p:embeddedFontLst>
    <p:embeddedFont>
      <p:font typeface="Bree Serif" panose="020B0604020202020204" charset="0"/>
      <p:regular r:id="rId26"/>
    </p:embeddedFont>
    <p:embeddedFont>
      <p:font typeface="Didact Gothic" panose="020B0604020202020204" charset="0"/>
      <p:regular r:id="rId27"/>
    </p:embeddedFont>
    <p:embeddedFont>
      <p:font typeface="Impact" panose="020B0806030902050204" pitchFamily="34" charset="0"/>
      <p:regular r:id="rId28"/>
    </p:embeddedFont>
    <p:embeddedFont>
      <p:font typeface="Roboto Black" panose="020B0604020202020204" charset="0"/>
      <p:bold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  <p:embeddedFont>
      <p:font typeface="Roboto Mono Thin" panose="020B0604020202020204" charset="0"/>
      <p:regular r:id="rId35"/>
      <p:bold r:id="rId36"/>
      <p:italic r:id="rId37"/>
      <p:boldItalic r:id="rId38"/>
    </p:embeddedFont>
    <p:embeddedFont>
      <p:font typeface="Roboto Thin" panose="020B0604020202020204" charset="0"/>
      <p:regular r:id="rId39"/>
      <p:bold r:id="rId40"/>
      <p:italic r:id="rId41"/>
      <p:boldItalic r:id="rId42"/>
    </p:embeddedFont>
    <p:embeddedFont>
      <p:font typeface="Work Sans Light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76" autoAdjust="0"/>
    <p:restoredTop sz="94660"/>
  </p:normalViewPr>
  <p:slideViewPr>
    <p:cSldViewPr snapToGrid="0">
      <p:cViewPr>
        <p:scale>
          <a:sx n="100" d="100"/>
          <a:sy n="100" d="100"/>
        </p:scale>
        <p:origin x="72" y="-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27.jp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24" Type="http://schemas.openxmlformats.org/officeDocument/2006/relationships/image" Target="../media/image17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16.png"/><Relationship Id="rId10" Type="http://schemas.openxmlformats.org/officeDocument/2006/relationships/image" Target="../media/image29.png"/><Relationship Id="rId19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microsoft.com/office/2007/relationships/hdphoto" Target="../media/hdphoto1.wdp"/><Relationship Id="rId14" Type="http://schemas.openxmlformats.org/officeDocument/2006/relationships/image" Target="../media/image33.jpg"/><Relationship Id="rId22" Type="http://schemas.openxmlformats.org/officeDocument/2006/relationships/image" Target="../media/image15.png"/><Relationship Id="rId27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1D5A65-D14E-42C2-B65C-BBFF52A5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798300"/>
            <a:ext cx="8425900" cy="282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169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6" y="2567693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677" y="979517"/>
            <a:ext cx="5098223" cy="39212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647243"/>
            <a:ext cx="8520600" cy="606600"/>
          </a:xfrm>
        </p:spPr>
        <p:txBody>
          <a:bodyPr/>
          <a:lstStyle/>
          <a:p>
            <a:r>
              <a:rPr lang="pt-BR" dirty="0"/>
              <a:t>MAPEAMENTO E GESTÃO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CE6BFF8-7A56-4741-9054-9940B9BDA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801842"/>
            <a:ext cx="8520600" cy="2694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413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383605" y="2083706"/>
            <a:ext cx="4047638" cy="1130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DESENVOLVIMENTO DA SOLUÇÃO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Nuvem 38">
            <a:extLst>
              <a:ext uri="{FF2B5EF4-FFF2-40B4-BE49-F238E27FC236}">
                <a16:creationId xmlns:a16="http://schemas.microsoft.com/office/drawing/2014/main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55673" y="1048535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53493F1-A81B-4284-A35D-6E145AB20300}"/>
              </a:ext>
            </a:extLst>
          </p:cNvPr>
          <p:cNvGrpSpPr/>
          <p:nvPr/>
        </p:nvGrpSpPr>
        <p:grpSpPr>
          <a:xfrm>
            <a:off x="5994965" y="3205063"/>
            <a:ext cx="3076227" cy="1779804"/>
            <a:chOff x="5994965" y="3205063"/>
            <a:chExt cx="3076227" cy="1779804"/>
          </a:xfrm>
        </p:grpSpPr>
        <p:pic>
          <p:nvPicPr>
            <p:cNvPr id="10" name="Imagem 9" descr="Computador">
              <a:extLst>
                <a:ext uri="{FF2B5EF4-FFF2-40B4-BE49-F238E27FC236}">
                  <a16:creationId xmlns:a16="http://schemas.microsoft.com/office/drawing/2014/main" id="{0832B039-A0A3-401B-9257-8973EB4F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B995FF1-97D1-42FD-ACC6-F2AA8A7A4710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E29F6C5-9699-4AE2-9C51-4BF48829D4AE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E0E5CF46-5DB3-4643-A81C-580E6DCD67B3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2" name="Picture 8" descr="Resultado de imagem para notebook png">
                <a:extLst>
                  <a:ext uri="{FF2B5EF4-FFF2-40B4-BE49-F238E27FC236}">
                    <a16:creationId xmlns:a16="http://schemas.microsoft.com/office/drawing/2014/main" id="{FAF0EB6A-1B4A-40EF-902D-14CA9EBFE0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C4FE6A5-B52E-4107-B90D-943956D4C490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26" name="Imagem 25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B8D6F78A-B780-4EDA-8ACA-B652B5289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27" name="Imagem 26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B729B18-D10F-4263-8F7A-6878200F1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28" name="Imagem 27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5C1D6B2C-4B7F-409F-9114-EBD6C6BCB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49" name="Imagem 48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6E83A34D-53F9-4A9E-993E-CF0AAAB56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50" name="Imagem 49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C8243CC9-C382-44A0-8151-BDB714FF7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8A324554-38E8-478E-B0DF-599D7CD9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sp>
        <p:nvSpPr>
          <p:cNvPr id="42" name="Raio 41">
            <a:extLst>
              <a:ext uri="{FF2B5EF4-FFF2-40B4-BE49-F238E27FC236}">
                <a16:creationId xmlns:a16="http://schemas.microsoft.com/office/drawing/2014/main" id="{BE30F1FF-14B9-40E9-AA86-B475462A2510}"/>
              </a:ext>
            </a:extLst>
          </p:cNvPr>
          <p:cNvSpPr/>
          <p:nvPr/>
        </p:nvSpPr>
        <p:spPr>
          <a:xfrm flipH="1">
            <a:off x="1514948" y="1715216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31" y="2493879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E9544-141A-41B2-AC4C-75AC2D898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MODELO L</a:t>
            </a:r>
            <a:r>
              <a:rPr lang="pt-BR" b="1" dirty="0"/>
              <a:t>Ó</a:t>
            </a:r>
            <a:r>
              <a:rPr lang="pt-BR" dirty="0"/>
              <a:t>GICO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719B03-C830-46A5-9AD0-1BBBE099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4" name="Google Shape;742;p33">
            <a:extLst>
              <a:ext uri="{FF2B5EF4-FFF2-40B4-BE49-F238E27FC236}">
                <a16:creationId xmlns:a16="http://schemas.microsoft.com/office/drawing/2014/main" id="{155E8476-6E61-4A04-A903-6B08693492FF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14858F0-03FE-4CAA-BE5B-8BA1E779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14" y="1251150"/>
            <a:ext cx="4339386" cy="3718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1181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3" y="952886"/>
            <a:ext cx="3034826" cy="3514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5D875E-1F7C-4C13-AF53-5B94D76BDD28}"/>
              </a:ext>
            </a:extLst>
          </p:cNvPr>
          <p:cNvSpPr txBox="1"/>
          <p:nvPr/>
        </p:nvSpPr>
        <p:spPr>
          <a:xfrm>
            <a:off x="311700" y="1643719"/>
            <a:ext cx="4608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1600" dirty="0">
              <a:solidFill>
                <a:schemeClr val="bg1"/>
              </a:solidFill>
              <a:latin typeface="Roboto Black" panose="020B0604020202020204" charset="0"/>
              <a:ea typeface="Roboto Black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6573"/>
            <a:ext cx="3604649" cy="26690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0" y="898409"/>
            <a:ext cx="3604649" cy="3053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96;p26">
            <a:extLst>
              <a:ext uri="{FF2B5EF4-FFF2-40B4-BE49-F238E27FC236}">
                <a16:creationId xmlns:a16="http://schemas.microsoft.com/office/drawing/2014/main" id="{B240B7B2-BC22-46E6-B9B7-90684AD55BC8}"/>
              </a:ext>
            </a:extLst>
          </p:cNvPr>
          <p:cNvSpPr/>
          <p:nvPr/>
        </p:nvSpPr>
        <p:spPr>
          <a:xfrm>
            <a:off x="593950" y="4010332"/>
            <a:ext cx="4505207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5077886" y="1588111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913948E5-FC2A-4606-8AF6-2665635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4" b="5834"/>
          <a:stretch/>
        </p:blipFill>
        <p:spPr>
          <a:xfrm>
            <a:off x="5568287" y="1655123"/>
            <a:ext cx="3307358" cy="33243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ADB93EA-25D7-4858-A4C9-16EB99E2C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5" t="10916" b="83793"/>
          <a:stretch/>
        </p:blipFill>
        <p:spPr>
          <a:xfrm>
            <a:off x="7228790" y="2044023"/>
            <a:ext cx="1598680" cy="177716"/>
          </a:xfrm>
          <a:prstGeom prst="rect">
            <a:avLst/>
          </a:prstGeom>
        </p:spPr>
      </p:pic>
      <p:sp>
        <p:nvSpPr>
          <p:cNvPr id="20" name="Google Shape;176;p34">
            <a:extLst>
              <a:ext uri="{FF2B5EF4-FFF2-40B4-BE49-F238E27FC236}">
                <a16:creationId xmlns:a16="http://schemas.microsoft.com/office/drawing/2014/main" id="{03763491-E195-4460-A900-4EF80055EA95}"/>
              </a:ext>
            </a:extLst>
          </p:cNvPr>
          <p:cNvSpPr txBox="1">
            <a:spLocks/>
          </p:cNvSpPr>
          <p:nvPr/>
        </p:nvSpPr>
        <p:spPr>
          <a:xfrm flipH="1">
            <a:off x="564075" y="174329"/>
            <a:ext cx="3862093" cy="211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D1-v2</a:t>
            </a:r>
          </a:p>
          <a:p>
            <a:pPr marL="0" indent="0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1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3,5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50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R$ 236,58</a:t>
            </a:r>
          </a:p>
        </p:txBody>
      </p:sp>
      <p:sp>
        <p:nvSpPr>
          <p:cNvPr id="21" name="Google Shape;176;p34">
            <a:extLst>
              <a:ext uri="{FF2B5EF4-FFF2-40B4-BE49-F238E27FC236}">
                <a16:creationId xmlns:a16="http://schemas.microsoft.com/office/drawing/2014/main" id="{BB5E81A2-A023-4572-B99E-C81363B5822C}"/>
              </a:ext>
            </a:extLst>
          </p:cNvPr>
          <p:cNvSpPr txBox="1">
            <a:spLocks/>
          </p:cNvSpPr>
          <p:nvPr/>
        </p:nvSpPr>
        <p:spPr>
          <a:xfrm flipH="1">
            <a:off x="564075" y="1816187"/>
            <a:ext cx="3862093" cy="24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Tamanho da VM: D2-v2</a:t>
            </a:r>
          </a:p>
          <a:p>
            <a:pPr marL="0" indent="0"/>
            <a:r>
              <a:rPr lang="pt-BR" sz="1600" dirty="0" err="1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vCPUs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: 2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RAM: 7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Armazenamento temporário: 100</a:t>
            </a:r>
          </a:p>
          <a:p>
            <a:pPr marL="0" indent="0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Custo/mês (estimado): R$ 472,61</a:t>
            </a:r>
          </a:p>
        </p:txBody>
      </p:sp>
      <p:sp>
        <p:nvSpPr>
          <p:cNvPr id="22" name="Google Shape;206;p36">
            <a:extLst>
              <a:ext uri="{FF2B5EF4-FFF2-40B4-BE49-F238E27FC236}">
                <a16:creationId xmlns:a16="http://schemas.microsoft.com/office/drawing/2014/main" id="{962BA873-467D-4AA5-8843-01E3D20BECA2}"/>
              </a:ext>
            </a:extLst>
          </p:cNvPr>
          <p:cNvSpPr txBox="1">
            <a:spLocks/>
          </p:cNvSpPr>
          <p:nvPr/>
        </p:nvSpPr>
        <p:spPr>
          <a:xfrm flipH="1">
            <a:off x="795905" y="4043892"/>
            <a:ext cx="3931503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BR" sz="1600" dirty="0">
                <a:solidFill>
                  <a:schemeClr val="tx1"/>
                </a:solidFill>
              </a:rPr>
              <a:t>Custo Total Estimado (m</a:t>
            </a:r>
            <a:r>
              <a:rPr lang="pt-BR" sz="1600" b="1" dirty="0">
                <a:solidFill>
                  <a:schemeClr val="tx1"/>
                </a:solidFill>
              </a:rPr>
              <a:t>ê</a:t>
            </a:r>
            <a:r>
              <a:rPr lang="pt-BR" sz="1600" dirty="0">
                <a:solidFill>
                  <a:schemeClr val="tx1"/>
                </a:solidFill>
              </a:rPr>
              <a:t>s): R$1.181,80</a:t>
            </a:r>
            <a:br>
              <a:rPr lang="pt-BR" sz="1600" dirty="0">
                <a:solidFill>
                  <a:schemeClr val="tx1"/>
                </a:solidFill>
              </a:rPr>
            </a:b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83FAB5C8-E0B2-4759-8E4D-C949F9BBA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6456" y="632508"/>
            <a:ext cx="5269830" cy="1028546"/>
          </a:xfrm>
        </p:spPr>
        <p:txBody>
          <a:bodyPr/>
          <a:lstStyle/>
          <a:p>
            <a:pPr algn="ctr"/>
            <a:r>
              <a:rPr lang="pt-BR" dirty="0"/>
              <a:t>PROVISIONAMENTO </a:t>
            </a:r>
            <a:br>
              <a:rPr lang="pt-BR" dirty="0"/>
            </a:br>
            <a:r>
              <a:rPr lang="pt-BR" dirty="0"/>
              <a:t>DE M</a:t>
            </a:r>
            <a:r>
              <a:rPr lang="pt-BR" b="1" dirty="0"/>
              <a:t>Á</a:t>
            </a:r>
            <a:r>
              <a:rPr lang="pt-BR" dirty="0"/>
              <a:t>QUINA</a:t>
            </a:r>
          </a:p>
        </p:txBody>
      </p:sp>
    </p:spTree>
    <p:extLst>
      <p:ext uri="{BB962C8B-B14F-4D97-AF65-F5344CB8AC3E}">
        <p14:creationId xmlns:p14="http://schemas.microsoft.com/office/powerpoint/2010/main" val="2093950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179425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POR QUE USAR A NOSSA FERRAMENTA?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PROCESSO DE ATENDIMENTO 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90B4CC52-0FA8-4593-85CD-05F29D22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17" y="1339065"/>
            <a:ext cx="6414565" cy="3633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68519" y="19257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rgbClr val="48FFD5"/>
                </a:solidFill>
              </a:rPr>
              <a:t>DESENVOLVEDORA</a:t>
            </a:r>
            <a:endParaRPr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68519" y="3742552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2077471" y="19257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7471" y="28504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077471" y="37392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1995209" y="2778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LISANDRA LOPES</a:t>
            </a:r>
            <a:endParaRPr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1995209" y="3667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PEDRO FICUCIELLO</a:t>
            </a:r>
            <a:endParaRPr dirty="0"/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81807" y="1854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PRISCILA MATOS</a:t>
            </a:r>
            <a:endParaRPr dirty="0"/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81807" y="278206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RICARDO MALAN</a:t>
            </a:r>
            <a:endParaRPr dirty="0"/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81807" y="367100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VINICIUS SOUZA</a:t>
            </a:r>
            <a:endParaRPr dirty="0"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43488" y="510466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995209" y="1854563"/>
            <a:ext cx="2076000" cy="196200"/>
          </a:xfrm>
        </p:spPr>
        <p:txBody>
          <a:bodyPr/>
          <a:lstStyle/>
          <a:p>
            <a:r>
              <a:rPr lang="pt-BR" dirty="0"/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61668" y="2862615"/>
            <a:ext cx="1889400" cy="502500"/>
          </a:xfrm>
        </p:spPr>
        <p:txBody>
          <a:bodyPr/>
          <a:lstStyle/>
          <a:p>
            <a:r>
              <a:rPr lang="pt-BR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3" y="66373"/>
            <a:ext cx="444093" cy="4440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l="25286" t="40859" r="31544" b="25859"/>
          <a:stretch/>
        </p:blipFill>
        <p:spPr>
          <a:xfrm>
            <a:off x="6503190" y="1710759"/>
            <a:ext cx="735810" cy="757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5"/>
          <a:srcRect l="31230" t="31250" r="28729" b="39218"/>
          <a:stretch/>
        </p:blipFill>
        <p:spPr>
          <a:xfrm>
            <a:off x="6503191" y="3480742"/>
            <a:ext cx="735810" cy="76631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30396" t="31406" r="31231" b="30781"/>
          <a:stretch/>
        </p:blipFill>
        <p:spPr>
          <a:xfrm>
            <a:off x="6503190" y="2544581"/>
            <a:ext cx="735810" cy="865262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7"/>
          <a:srcRect l="32899" t="36847" r="26642" b="29844"/>
          <a:stretch/>
        </p:blipFill>
        <p:spPr>
          <a:xfrm>
            <a:off x="1614016" y="2543688"/>
            <a:ext cx="750806" cy="866156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8"/>
          <a:srcRect l="28311" t="31719" r="29562" b="28594"/>
          <a:stretch/>
        </p:blipFill>
        <p:spPr>
          <a:xfrm>
            <a:off x="1619965" y="1709057"/>
            <a:ext cx="750806" cy="763493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9"/>
          <a:srcRect l="29916" t="27500" r="29978" b="39687"/>
          <a:stretch/>
        </p:blipFill>
        <p:spPr>
          <a:xfrm>
            <a:off x="1607820" y="3496541"/>
            <a:ext cx="757002" cy="756270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6DE0B-1F97-4281-B2DE-98B82E4F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563728"/>
            <a:ext cx="8520600" cy="606600"/>
          </a:xfrm>
        </p:spPr>
        <p:txBody>
          <a:bodyPr/>
          <a:lstStyle/>
          <a:p>
            <a:r>
              <a:rPr lang="pt-BR" dirty="0"/>
              <a:t>PLATAFORMA DE HELP DESK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AAD089-FD66-44D6-8061-44ABE126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28BB2D3-1063-48FC-BCE3-2912678D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1514494"/>
            <a:ext cx="3979275" cy="2984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Google Shape;742;p33">
            <a:extLst>
              <a:ext uri="{FF2B5EF4-FFF2-40B4-BE49-F238E27FC236}">
                <a16:creationId xmlns:a16="http://schemas.microsoft.com/office/drawing/2014/main" id="{B804384E-C573-4781-806F-86B2642C1122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183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35E83-3F47-47B4-8F39-C6C21F7636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MANUAL DE INSTALAÇÃO</a:t>
            </a:r>
          </a:p>
        </p:txBody>
      </p:sp>
    </p:spTree>
    <p:extLst>
      <p:ext uri="{BB962C8B-B14F-4D97-AF65-F5344CB8AC3E}">
        <p14:creationId xmlns:p14="http://schemas.microsoft.com/office/powerpoint/2010/main" val="325963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483379" y="3251325"/>
            <a:ext cx="1664643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698007" y="2876850"/>
            <a:ext cx="1664643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PROCESSO DE APRENDIZADO COM O PROJETO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01757" y="2555025"/>
            <a:ext cx="1758863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442828" y="3553080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Inovação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1038689" y="3863625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Tecnologia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5809049" y="3348114"/>
            <a:ext cx="1946210" cy="998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Desenvolvimento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Profissional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e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Pessoal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175004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id="{A753EFBC-87AE-4144-9C24-61656A3A27DC}"/>
              </a:ext>
            </a:extLst>
          </p:cNvPr>
          <p:cNvGrpSpPr/>
          <p:nvPr/>
        </p:nvGrpSpPr>
        <p:grpSpPr>
          <a:xfrm>
            <a:off x="4342173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id="{5713A67C-EDA1-4CCA-9E3B-6E7C329DBC97}"/>
              </a:ext>
            </a:extLst>
          </p:cNvPr>
          <p:cNvGrpSpPr/>
          <p:nvPr/>
        </p:nvGrpSpPr>
        <p:grpSpPr>
          <a:xfrm>
            <a:off x="6509329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617" grpId="0" animBg="1"/>
      <p:bldP spid="620" grpId="0" animBg="1"/>
      <p:bldP spid="623" grpId="0"/>
      <p:bldP spid="624" grpId="0"/>
      <p:bldP spid="6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441663" y="2209720"/>
            <a:ext cx="4119557" cy="100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CONTEXTUALIZAÇÃO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5F71DE-4779-4048-AF71-17FA9861DDBD}"/>
              </a:ext>
            </a:extLst>
          </p:cNvPr>
          <p:cNvSpPr txBox="1"/>
          <p:nvPr/>
        </p:nvSpPr>
        <p:spPr>
          <a:xfrm>
            <a:off x="437321" y="536756"/>
            <a:ext cx="3561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Quantos de 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s já ficaram 10, 15 ou at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30min apenas procurando uma vaga?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9E47AF-31CF-4EC0-B92D-C1DE0C99F84A}"/>
              </a:ext>
            </a:extLst>
          </p:cNvPr>
          <p:cNvSpPr txBox="1"/>
          <p:nvPr/>
        </p:nvSpPr>
        <p:spPr>
          <a:xfrm>
            <a:off x="400179" y="1738001"/>
            <a:ext cx="427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Voc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ê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já pensou que com uma boa gestão e monitoramento de vagas 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é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 possível maximizar o n</a:t>
            </a:r>
            <a:r>
              <a:rPr lang="pt-BR" sz="1600" b="1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ú</a:t>
            </a:r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mero de clientes?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F355ED-A659-48BD-B005-253C2E23A914}"/>
              </a:ext>
            </a:extLst>
          </p:cNvPr>
          <p:cNvSpPr txBox="1"/>
          <p:nvPr/>
        </p:nvSpPr>
        <p:spPr>
          <a:xfrm>
            <a:off x="498615" y="3040632"/>
            <a:ext cx="4073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Existe organização nos estacionamentos em datas comemorativas?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811254B-A790-4B42-95B6-0FF07182CCA7}"/>
              </a:ext>
            </a:extLst>
          </p:cNvPr>
          <p:cNvSpPr txBox="1"/>
          <p:nvPr/>
        </p:nvSpPr>
        <p:spPr>
          <a:xfrm>
            <a:off x="1648238" y="3973072"/>
            <a:ext cx="3966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Quantos possíveis clientes já deixaram de utilizar o seu estacionamento por não achar uma vaga?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A2E4ED-FFED-4C13-B7BF-1024B4FD91B0}"/>
              </a:ext>
            </a:extLst>
          </p:cNvPr>
          <p:cNvSpPr txBox="1"/>
          <p:nvPr/>
        </p:nvSpPr>
        <p:spPr>
          <a:xfrm>
            <a:off x="4784032" y="754929"/>
            <a:ext cx="4104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</a:rPr>
              <a:t>O quanto maximizaria o lucro dos estacionamentos se houvesse um software para monitoramento das vagas?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5191844-D364-49DA-87AF-3FDB0F039502}"/>
              </a:ext>
            </a:extLst>
          </p:cNvPr>
          <p:cNvSpPr/>
          <p:nvPr/>
        </p:nvSpPr>
        <p:spPr>
          <a:xfrm>
            <a:off x="5757820" y="2462107"/>
            <a:ext cx="2872409" cy="174182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6FCA8D-BBF1-4CEF-B8AD-CF8883018C12}"/>
              </a:ext>
            </a:extLst>
          </p:cNvPr>
          <p:cNvSpPr txBox="1"/>
          <p:nvPr/>
        </p:nvSpPr>
        <p:spPr>
          <a:xfrm>
            <a:off x="5684662" y="2871355"/>
            <a:ext cx="2872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PROPRIETÁRIO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DO</a:t>
            </a:r>
          </a:p>
          <a:p>
            <a:pPr algn="ctr"/>
            <a:r>
              <a:rPr lang="pt-BR" sz="1800" b="1" dirty="0">
                <a:latin typeface="Roboto Black" panose="020B0604020202020204" charset="0"/>
                <a:ea typeface="Roboto Black" panose="020B0604020202020204" charset="0"/>
              </a:rPr>
              <a:t>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124536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58510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MOBILIDADE URBANA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D83F0B1-7653-4B01-9EAC-F6A30EE936AB}"/>
              </a:ext>
            </a:extLst>
          </p:cNvPr>
          <p:cNvSpPr/>
          <p:nvPr/>
        </p:nvSpPr>
        <p:spPr>
          <a:xfrm>
            <a:off x="311700" y="2110085"/>
            <a:ext cx="36958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Motoristas passam, em média, 10 a 20 minutos procurando um bom local para deixar o carro.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6C3197-476E-49F6-91BB-AAEE3E9E4025}"/>
              </a:ext>
            </a:extLst>
          </p:cNvPr>
          <p:cNvSpPr/>
          <p:nvPr/>
        </p:nvSpPr>
        <p:spPr>
          <a:xfrm>
            <a:off x="1637215" y="3951799"/>
            <a:ext cx="5869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Uma pesquisa da EY Consultoria mostra que existe lugar para apenas 384 mil carros dos 509 mil que circulam na capital paulista.</a:t>
            </a:r>
          </a:p>
        </p:txBody>
      </p:sp>
      <p:pic>
        <p:nvPicPr>
          <p:cNvPr id="47" name="Picture 2" descr="Imagem relacionada">
            <a:extLst>
              <a:ext uri="{FF2B5EF4-FFF2-40B4-BE49-F238E27FC236}">
                <a16:creationId xmlns:a16="http://schemas.microsoft.com/office/drawing/2014/main" id="{49741411-AF42-4C72-9A3F-AB94D998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58" y="1539446"/>
            <a:ext cx="3907320" cy="20646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468035" y="3741517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997164" y="643039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5657779" y="2409590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794390" y="2613072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5667886" y="415121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789404" y="3947400"/>
            <a:ext cx="3299328" cy="414970"/>
          </a:xfrm>
        </p:spPr>
        <p:txBody>
          <a:bodyPr/>
          <a:lstStyle/>
          <a:p>
            <a:pPr algn="ctr"/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Autonomia no estacionamento</a:t>
            </a:r>
            <a:endParaRPr lang="pt-BR" sz="1000"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836" y="2807346"/>
            <a:ext cx="2519830" cy="1113327"/>
          </a:xfrm>
          <a:prstGeom prst="rect">
            <a:avLst/>
          </a:prstGeom>
        </p:spPr>
      </p:pic>
      <p:sp>
        <p:nvSpPr>
          <p:cNvPr id="26" name="Google Shape;396;p26">
            <a:extLst>
              <a:ext uri="{FF2B5EF4-FFF2-40B4-BE49-F238E27FC236}">
                <a16:creationId xmlns:a16="http://schemas.microsoft.com/office/drawing/2014/main" id="{19626E5A-8802-433A-8E12-A0B9DAD4478C}"/>
              </a:ext>
            </a:extLst>
          </p:cNvPr>
          <p:cNvSpPr/>
          <p:nvPr/>
        </p:nvSpPr>
        <p:spPr>
          <a:xfrm>
            <a:off x="456569" y="2726510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1" name="Google Shape;396;p26">
            <a:extLst>
              <a:ext uri="{FF2B5EF4-FFF2-40B4-BE49-F238E27FC236}">
                <a16:creationId xmlns:a16="http://schemas.microsoft.com/office/drawing/2014/main" id="{7E4F521A-40EF-45BC-B03D-2EF447B6E330}"/>
              </a:ext>
            </a:extLst>
          </p:cNvPr>
          <p:cNvSpPr/>
          <p:nvPr/>
        </p:nvSpPr>
        <p:spPr>
          <a:xfrm>
            <a:off x="468035" y="1637729"/>
            <a:ext cx="4525267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E09C51-41FD-4A3F-A4D2-AF481195FD75}"/>
              </a:ext>
            </a:extLst>
          </p:cNvPr>
          <p:cNvSpPr/>
          <p:nvPr/>
        </p:nvSpPr>
        <p:spPr>
          <a:xfrm>
            <a:off x="468034" y="1730444"/>
            <a:ext cx="44220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540385" algn="l"/>
              </a:tabLst>
            </a:pP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	Proporcionar planos e estrat</a:t>
            </a:r>
            <a:r>
              <a:rPr lang="pt-BR" sz="16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é</a:t>
            </a:r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gias para impulsionar os lucros dos estacionamentos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113E48-DCEC-4C30-93FD-B6219158DCB7}"/>
              </a:ext>
            </a:extLst>
          </p:cNvPr>
          <p:cNvSpPr/>
          <p:nvPr/>
        </p:nvSpPr>
        <p:spPr>
          <a:xfrm>
            <a:off x="583432" y="2942106"/>
            <a:ext cx="3711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  <a:cs typeface="Times New Roman" panose="02020603050405020304" pitchFamily="18" charset="0"/>
              </a:rPr>
              <a:t>Redução dos custos com funcionários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62" y="364403"/>
            <a:ext cx="2552356" cy="14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aio 12">
            <a:extLst>
              <a:ext uri="{FF2B5EF4-FFF2-40B4-BE49-F238E27FC236}">
                <a16:creationId xmlns:a16="http://schemas.microsoft.com/office/drawing/2014/main" id="{57AA978F-D749-4797-B3C5-92FA1E2A9718}"/>
              </a:ext>
            </a:extLst>
          </p:cNvPr>
          <p:cNvSpPr/>
          <p:nvPr/>
        </p:nvSpPr>
        <p:spPr>
          <a:xfrm rot="524098" flipH="1">
            <a:off x="1536195" y="1652248"/>
            <a:ext cx="584382" cy="920468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aio 13">
            <a:extLst>
              <a:ext uri="{FF2B5EF4-FFF2-40B4-BE49-F238E27FC236}">
                <a16:creationId xmlns:a16="http://schemas.microsoft.com/office/drawing/2014/main" id="{B4F5C97F-2A44-4330-A5F1-3662CA211A42}"/>
              </a:ext>
            </a:extLst>
          </p:cNvPr>
          <p:cNvSpPr/>
          <p:nvPr/>
        </p:nvSpPr>
        <p:spPr>
          <a:xfrm rot="21345956">
            <a:off x="4421961" y="1716849"/>
            <a:ext cx="801574" cy="1161085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A76CC7F-E45B-4879-950E-991D4E7DEE61}"/>
              </a:ext>
            </a:extLst>
          </p:cNvPr>
          <p:cNvGrpSpPr/>
          <p:nvPr/>
        </p:nvGrpSpPr>
        <p:grpSpPr>
          <a:xfrm>
            <a:off x="4572000" y="2654807"/>
            <a:ext cx="3424348" cy="2063551"/>
            <a:chOff x="5994965" y="3205063"/>
            <a:chExt cx="3076227" cy="1779804"/>
          </a:xfrm>
        </p:grpSpPr>
        <p:pic>
          <p:nvPicPr>
            <p:cNvPr id="28" name="Imagem 9" descr="Computador">
              <a:extLst>
                <a:ext uri="{FF2B5EF4-FFF2-40B4-BE49-F238E27FC236}">
                  <a16:creationId xmlns:a16="http://schemas.microsoft.com/office/drawing/2014/main" id="{294539A7-BFE3-4C31-9DA9-EDC57421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978CEDBF-537D-4BAE-A6F9-01DC7BBB7103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C2E699B6-F985-42A4-8EEE-9E4E971C2967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6A9BFB0A-7E0C-44A4-BAB0-81192F325218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8" descr="Resultado de imagem para notebook png">
                <a:extLst>
                  <a:ext uri="{FF2B5EF4-FFF2-40B4-BE49-F238E27FC236}">
                    <a16:creationId xmlns:a16="http://schemas.microsoft.com/office/drawing/2014/main" id="{8EBB30AB-54FE-4056-B662-9A576E983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782B993-0081-42FE-86A5-DEC778ED8515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34" name="Imagem 33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761F3BB4-FAEB-47EC-8F21-0BB4951B2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35" name="Imagem 34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58AAE20E-1B67-43E2-8DDC-08A830C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36" name="Imagem 35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2D9782C6-64F5-40DD-B39E-37C417B70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37" name="Imagem 36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D995D230-FB63-4C56-93CF-354326157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38" name="Imagem 37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8D1AE06-D9D5-436E-BD84-F59C97244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39" name="Imagem 38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F38DDBBD-9B77-4FD5-8BF2-F8891A242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A11253C-7E6F-43E1-9B89-898724760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6939" y="1849306"/>
            <a:ext cx="719390" cy="71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EB009497-883C-4F68-AA9C-A79142892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6"/>
          <a:stretch/>
        </p:blipFill>
        <p:spPr bwMode="auto">
          <a:xfrm>
            <a:off x="526101" y="2654807"/>
            <a:ext cx="2953515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PLANEJAMENTO  DO PROJETO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2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2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436724" y="381900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sz="3000"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12CF0AF4-CD76-474F-94F8-0C72D4DEB04A}"/>
              </a:ext>
            </a:extLst>
          </p:cNvPr>
          <p:cNvSpPr/>
          <p:nvPr/>
        </p:nvSpPr>
        <p:spPr>
          <a:xfrm>
            <a:off x="5383588" y="3573676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3" name="Google Shape;396;p26">
            <a:extLst>
              <a:ext uri="{FF2B5EF4-FFF2-40B4-BE49-F238E27FC236}">
                <a16:creationId xmlns:a16="http://schemas.microsoft.com/office/drawing/2014/main" id="{21FCAC3D-EDB5-4618-8358-CF67C1FC65DB}"/>
              </a:ext>
            </a:extLst>
          </p:cNvPr>
          <p:cNvSpPr/>
          <p:nvPr/>
        </p:nvSpPr>
        <p:spPr>
          <a:xfrm>
            <a:off x="5383589" y="4181690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92B251-C24F-4D2A-9D7E-086E765E70C1}"/>
              </a:ext>
            </a:extLst>
          </p:cNvPr>
          <p:cNvSpPr/>
          <p:nvPr/>
        </p:nvSpPr>
        <p:spPr>
          <a:xfrm>
            <a:off x="6067172" y="4257743"/>
            <a:ext cx="19046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Sprints semanais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A125EC-85E5-44FD-9AC4-AD26613B79C6}"/>
              </a:ext>
            </a:extLst>
          </p:cNvPr>
          <p:cNvSpPr/>
          <p:nvPr/>
        </p:nvSpPr>
        <p:spPr>
          <a:xfrm>
            <a:off x="5863079" y="3649730"/>
            <a:ext cx="19623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Divisão de tarefas</a:t>
            </a:r>
          </a:p>
        </p:txBody>
      </p:sp>
      <p:sp>
        <p:nvSpPr>
          <p:cNvPr id="16" name="Google Shape;396;p26">
            <a:extLst>
              <a:ext uri="{FF2B5EF4-FFF2-40B4-BE49-F238E27FC236}">
                <a16:creationId xmlns:a16="http://schemas.microsoft.com/office/drawing/2014/main" id="{B479E4B8-88BD-48F1-96CB-A9194A73FD60}"/>
              </a:ext>
            </a:extLst>
          </p:cNvPr>
          <p:cNvSpPr/>
          <p:nvPr/>
        </p:nvSpPr>
        <p:spPr>
          <a:xfrm>
            <a:off x="5383588" y="2965662"/>
            <a:ext cx="3271859" cy="490661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7BCF47-9829-4088-830A-9E5D6C742919}"/>
              </a:ext>
            </a:extLst>
          </p:cNvPr>
          <p:cNvSpPr/>
          <p:nvPr/>
        </p:nvSpPr>
        <p:spPr>
          <a:xfrm>
            <a:off x="6392872" y="3050016"/>
            <a:ext cx="9028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1600" dirty="0">
                <a:latin typeface="Roboto Black" panose="020B0604020202020204" charset="0"/>
                <a:ea typeface="Roboto Black" panose="020B0604020202020204" charset="0"/>
              </a:rPr>
              <a:t>Scrum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</p:bld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274</Words>
  <Application>Microsoft Office PowerPoint</Application>
  <PresentationFormat>Apresentação na tela (16:9)</PresentationFormat>
  <Paragraphs>77</Paragraphs>
  <Slides>23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Work Sans Light</vt:lpstr>
      <vt:lpstr>Roboto Black</vt:lpstr>
      <vt:lpstr>Arial</vt:lpstr>
      <vt:lpstr>Roboto Mono Thin</vt:lpstr>
      <vt:lpstr>Didact Gothic</vt:lpstr>
      <vt:lpstr>Roboto Light</vt:lpstr>
      <vt:lpstr>Roboto Thin</vt:lpstr>
      <vt:lpstr>Bree Serif</vt:lpstr>
      <vt:lpstr>Wingdings</vt:lpstr>
      <vt:lpstr>Impact</vt:lpstr>
      <vt:lpstr>WEB PROPOSAL</vt:lpstr>
      <vt:lpstr>Apresentação do PowerPoint</vt:lpstr>
      <vt:lpstr>INTEGRANTES</vt:lpstr>
      <vt:lpstr>Apresentação do PowerPoint</vt:lpstr>
      <vt:lpstr>Apresentação do PowerPoint</vt:lpstr>
      <vt:lpstr>MOBILIDADE URBANA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E GESTÃO DOS RISCOS</vt:lpstr>
      <vt:lpstr>Apresentação do PowerPoint</vt:lpstr>
      <vt:lpstr>LOW LEVEL DESIGN</vt:lpstr>
      <vt:lpstr>MODELO LÓGICO DE DADOS</vt:lpstr>
      <vt:lpstr>MODELO DE DADOS</vt:lpstr>
      <vt:lpstr>PROVISIONAMENTO  DE MÁQUINA</vt:lpstr>
      <vt:lpstr>Apresentação do PowerPoint</vt:lpstr>
      <vt:lpstr>PROCESSO DE ATENDIMENTO E SUPORTE</vt:lpstr>
      <vt:lpstr>PLATAFORMA DE HELP DESK</vt:lpstr>
      <vt:lpstr>MANUAL DE INSTALAÇÃO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Ricardo Malan</cp:lastModifiedBy>
  <cp:revision>117</cp:revision>
  <dcterms:modified xsi:type="dcterms:W3CDTF">2019-12-05T17:21:21Z</dcterms:modified>
</cp:coreProperties>
</file>